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7" r:id="rId13"/>
    <p:sldId id="270" r:id="rId14"/>
    <p:sldId id="269" r:id="rId15"/>
    <p:sldId id="271" r:id="rId16"/>
    <p:sldId id="272" r:id="rId17"/>
    <p:sldId id="276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-144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標題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16" name="日期版面配置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7" name="內容版面配置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5" name="日期版面配置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9" name="日期版面配置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4" name="內容版面配置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1" name="日期版面配置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標題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25" name="文字版面配置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8" name="內容版面配置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24" name="頁尾版面配置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6" name="文字版面配置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4" name="內容版面配置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5" name="日期版面配置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29" name="頁尾版面配置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圖片版面配置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7" name="標題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6" name="文字版面配置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1" name="日期版面配置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7405933-8649-41E4-8D4F-E09572F675E1}" type="datetimeFigureOut">
              <a:rPr lang="zh-TW" altLang="en-US" smtClean="0"/>
              <a:pPr/>
              <a:t>2011/12/27</a:t>
            </a:fld>
            <a:endParaRPr lang="zh-TW" altLang="en-US"/>
          </a:p>
        </p:txBody>
      </p:sp>
      <p:sp>
        <p:nvSpPr>
          <p:cNvPr id="28" name="頁尾版面配置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45645792-BDCD-45AF-8B38-83A7DF1B046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6288" y="1628800"/>
            <a:ext cx="8458200" cy="223224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Interactive image segmentation by maximal similarity based region merging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3140968"/>
            <a:ext cx="8458200" cy="2160240"/>
          </a:xfrm>
        </p:spPr>
        <p:txBody>
          <a:bodyPr>
            <a:noAutofit/>
          </a:bodyPr>
          <a:lstStyle/>
          <a:p>
            <a:pPr algn="r"/>
            <a:r>
              <a:rPr lang="en-US" altLang="zh-TW" b="1" dirty="0" smtClean="0"/>
              <a:t>2010 Pattern Recognition</a:t>
            </a:r>
          </a:p>
          <a:p>
            <a:pPr algn="r"/>
            <a:r>
              <a:rPr lang="zh-TW" altLang="en-US" b="1" dirty="0" smtClean="0"/>
              <a:t>報告組別：</a:t>
            </a:r>
            <a:r>
              <a:rPr lang="en-US" altLang="zh-TW" b="1" dirty="0" smtClean="0"/>
              <a:t>#16</a:t>
            </a:r>
          </a:p>
          <a:p>
            <a:pPr algn="r"/>
            <a:r>
              <a:rPr lang="zh-TW" altLang="en-US" b="1" dirty="0" smtClean="0"/>
              <a:t>組員：資工所 韓政廷</a:t>
            </a:r>
            <a:endParaRPr lang="en-US" altLang="zh-TW" b="1" dirty="0" smtClean="0"/>
          </a:p>
          <a:p>
            <a:pPr algn="r"/>
            <a:r>
              <a:rPr lang="en-US" altLang="zh-TW" dirty="0" smtClean="0"/>
              <a:t>	</a:t>
            </a:r>
            <a:r>
              <a:rPr lang="zh-TW" altLang="en-US" dirty="0" smtClean="0"/>
              <a:t>網媒所 林雨姍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資工四 沈子祺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MSRM Algorithm – Stage 1 (1/2)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Feature – RGB color space histogram</a:t>
            </a:r>
          </a:p>
          <a:p>
            <a:pPr marL="742950" lvl="2" indent="-342900">
              <a:buFont typeface="Wingdings 2"/>
              <a:buChar char=""/>
            </a:pPr>
            <a:r>
              <a:rPr lang="en-US" altLang="zh-TW" sz="2800" dirty="0" smtClean="0"/>
              <a:t>Quantize into 16 levels for 3 channels</a:t>
            </a:r>
          </a:p>
          <a:p>
            <a:pPr marL="742950" lvl="2" indent="-342900">
              <a:buFont typeface="Wingdings 2"/>
              <a:buChar char=""/>
            </a:pPr>
            <a:r>
              <a:rPr lang="en-US" altLang="zh-TW" sz="2800" dirty="0" smtClean="0"/>
              <a:t>16 * 16 * 16 = 4096 dimensions</a:t>
            </a:r>
          </a:p>
          <a:p>
            <a:pPr marL="742950" lvl="2" indent="-342900">
              <a:buFont typeface="Wingdings 2"/>
              <a:buChar char=""/>
            </a:pPr>
            <a:r>
              <a:rPr lang="en-US" altLang="zh-TW" sz="2800" dirty="0" smtClean="0"/>
              <a:t>Normalized</a:t>
            </a:r>
          </a:p>
          <a:p>
            <a:r>
              <a:rPr lang="el-GR" altLang="zh-TW" dirty="0" smtClean="0"/>
              <a:t>ρ </a:t>
            </a:r>
            <a:r>
              <a:rPr lang="en-US" altLang="zh-TW" dirty="0" smtClean="0"/>
              <a:t>(R,Q) – Bhattacharyya coefficient</a:t>
            </a:r>
          </a:p>
          <a:p>
            <a:pPr lvl="1"/>
            <a:r>
              <a:rPr lang="en-US" altLang="zh-TW" dirty="0" smtClean="0"/>
              <a:t>The angle/similarity between two feature vectors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5" name="圖片 4" descr="bird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3212976"/>
            <a:ext cx="2808312" cy="3309796"/>
          </a:xfrm>
          <a:prstGeom prst="rect">
            <a:avLst/>
          </a:prstGeom>
        </p:spPr>
      </p:pic>
      <p:pic>
        <p:nvPicPr>
          <p:cNvPr id="6" name="圖片 5" descr="bhatta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4869160"/>
            <a:ext cx="3456384" cy="896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MSRM Algorithm – Stage 1 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 every background marker region P </a:t>
            </a:r>
            <a:r>
              <a:rPr lang="zh-TW" altLang="en-US" dirty="0" smtClean="0"/>
              <a:t>∈ </a:t>
            </a:r>
            <a:r>
              <a:rPr lang="en-US" altLang="zh-TW" dirty="0" smtClean="0"/>
              <a:t>M</a:t>
            </a:r>
            <a:r>
              <a:rPr lang="en-US" altLang="zh-TW" sz="2000" dirty="0" smtClean="0"/>
              <a:t>B</a:t>
            </a:r>
            <a:r>
              <a:rPr lang="en-US" altLang="zh-TW" dirty="0" smtClean="0"/>
              <a:t>,</a:t>
            </a:r>
          </a:p>
          <a:p>
            <a:pPr lvl="1"/>
            <a:r>
              <a:rPr lang="en-US" altLang="zh-TW" dirty="0" smtClean="0"/>
              <a:t>The set of P’s adjacent regions are P</a:t>
            </a:r>
            <a:r>
              <a:rPr lang="en-US" altLang="zh-TW" sz="2000" dirty="0" smtClean="0"/>
              <a:t>i,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= 1, 2, … k </a:t>
            </a:r>
            <a:r>
              <a:rPr lang="en-US" altLang="zh-TW" dirty="0" smtClean="0"/>
              <a:t>.</a:t>
            </a:r>
            <a:endParaRPr lang="en-US" altLang="zh-TW" sz="2000" dirty="0" smtClean="0"/>
          </a:p>
          <a:p>
            <a:pPr lvl="1"/>
            <a:r>
              <a:rPr lang="en-US" altLang="zh-TW" dirty="0" smtClean="0"/>
              <a:t>For every adjacent regions of P</a:t>
            </a:r>
            <a:r>
              <a:rPr lang="en-US" altLang="zh-TW" sz="2000" dirty="0" smtClean="0"/>
              <a:t>i</a:t>
            </a:r>
            <a:r>
              <a:rPr lang="en-US" altLang="zh-TW" dirty="0" smtClean="0"/>
              <a:t>, if </a:t>
            </a:r>
            <a:r>
              <a:rPr lang="el-GR" altLang="zh-TW" dirty="0" smtClean="0"/>
              <a:t>ρ</a:t>
            </a:r>
            <a:r>
              <a:rPr lang="en-US" altLang="zh-TW" dirty="0" smtClean="0"/>
              <a:t>(P, P</a:t>
            </a:r>
            <a:r>
              <a:rPr lang="en-US" altLang="zh-TW" sz="2000" dirty="0" smtClean="0"/>
              <a:t>i</a:t>
            </a:r>
            <a:r>
              <a:rPr lang="en-US" altLang="zh-TW" dirty="0" smtClean="0"/>
              <a:t>) is maximal, merge P and P</a:t>
            </a:r>
            <a:r>
              <a:rPr lang="en-US" altLang="zh-TW" sz="2000" dirty="0" smtClean="0"/>
              <a:t>i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Pi </a:t>
            </a:r>
            <a:r>
              <a:rPr lang="zh-TW" altLang="en-US" dirty="0" smtClean="0"/>
              <a:t>∉ </a:t>
            </a:r>
            <a:r>
              <a:rPr lang="en-US" altLang="zh-TW" dirty="0" smtClean="0"/>
              <a:t>M</a:t>
            </a:r>
            <a:r>
              <a:rPr lang="en-US" altLang="zh-TW" sz="2000" dirty="0" smtClean="0"/>
              <a:t>B</a:t>
            </a:r>
            <a:r>
              <a:rPr lang="en-US" altLang="zh-TW" dirty="0" smtClean="0"/>
              <a:t> and Pi </a:t>
            </a:r>
            <a:r>
              <a:rPr lang="zh-TW" altLang="en-US" dirty="0" smtClean="0"/>
              <a:t>∉ </a:t>
            </a:r>
            <a:r>
              <a:rPr lang="en-US" altLang="zh-TW" dirty="0" smtClean="0"/>
              <a:t>M</a:t>
            </a:r>
            <a:r>
              <a:rPr lang="en-US" altLang="zh-TW" sz="1800" dirty="0" smtClean="0"/>
              <a:t>O</a:t>
            </a:r>
            <a:r>
              <a:rPr lang="en-US" altLang="zh-TW" dirty="0" smtClean="0"/>
              <a:t> </a:t>
            </a:r>
            <a:endParaRPr lang="zh-TW" altLang="en-US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 descr="bird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3212976"/>
            <a:ext cx="2808312" cy="3309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MSRM Algorithm – Stage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 every non-marker region P </a:t>
            </a:r>
            <a:r>
              <a:rPr lang="zh-TW" altLang="en-US" dirty="0" smtClean="0"/>
              <a:t>∈ </a:t>
            </a:r>
            <a:r>
              <a:rPr lang="en-US" altLang="zh-TW" dirty="0" smtClean="0"/>
              <a:t>N,</a:t>
            </a:r>
          </a:p>
          <a:p>
            <a:pPr lvl="1"/>
            <a:r>
              <a:rPr lang="en-US" altLang="zh-TW" dirty="0" smtClean="0"/>
              <a:t>The set of P’s adjacent regions are P</a:t>
            </a:r>
            <a:r>
              <a:rPr lang="en-US" altLang="zh-TW" sz="2000" dirty="0" smtClean="0"/>
              <a:t>i,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= 1, 2, … k </a:t>
            </a:r>
            <a:r>
              <a:rPr lang="en-US" altLang="zh-TW" dirty="0" smtClean="0"/>
              <a:t>.</a:t>
            </a:r>
            <a:endParaRPr lang="en-US" altLang="zh-TW" sz="2000" dirty="0" smtClean="0"/>
          </a:p>
          <a:p>
            <a:pPr lvl="1"/>
            <a:r>
              <a:rPr lang="en-US" altLang="zh-TW" dirty="0" smtClean="0"/>
              <a:t>For every adjacent regions of P</a:t>
            </a:r>
            <a:r>
              <a:rPr lang="en-US" altLang="zh-TW" sz="2000" dirty="0" smtClean="0"/>
              <a:t>i</a:t>
            </a:r>
            <a:r>
              <a:rPr lang="en-US" altLang="zh-TW" dirty="0" smtClean="0"/>
              <a:t>, if </a:t>
            </a:r>
            <a:r>
              <a:rPr lang="el-GR" altLang="zh-TW" dirty="0" smtClean="0"/>
              <a:t>ρ</a:t>
            </a:r>
            <a:r>
              <a:rPr lang="en-US" altLang="zh-TW" dirty="0" smtClean="0"/>
              <a:t>(P, P</a:t>
            </a:r>
            <a:r>
              <a:rPr lang="en-US" altLang="zh-TW" sz="2000" dirty="0" smtClean="0"/>
              <a:t>i</a:t>
            </a:r>
            <a:r>
              <a:rPr lang="en-US" altLang="zh-TW" dirty="0" smtClean="0"/>
              <a:t>) is maximal, merge P and P</a:t>
            </a:r>
            <a:r>
              <a:rPr lang="en-US" altLang="zh-TW" sz="2000" dirty="0" smtClean="0"/>
              <a:t>i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Pi </a:t>
            </a:r>
            <a:r>
              <a:rPr lang="zh-TW" altLang="en-US" dirty="0" smtClean="0"/>
              <a:t>∉ </a:t>
            </a:r>
            <a:r>
              <a:rPr lang="en-US" altLang="zh-TW" dirty="0" smtClean="0"/>
              <a:t>M</a:t>
            </a:r>
            <a:r>
              <a:rPr lang="en-US" altLang="zh-TW" sz="2000" dirty="0" smtClean="0"/>
              <a:t>B</a:t>
            </a:r>
            <a:r>
              <a:rPr lang="en-US" altLang="zh-TW" dirty="0" smtClean="0"/>
              <a:t> and Pi </a:t>
            </a:r>
            <a:r>
              <a:rPr lang="zh-TW" altLang="en-US" dirty="0" smtClean="0"/>
              <a:t>∉ </a:t>
            </a:r>
            <a:r>
              <a:rPr lang="en-US" altLang="zh-TW" dirty="0" smtClean="0"/>
              <a:t>M</a:t>
            </a:r>
            <a:r>
              <a:rPr lang="en-US" altLang="zh-TW" sz="1800" dirty="0" smtClean="0"/>
              <a:t>O</a:t>
            </a:r>
            <a:r>
              <a:rPr lang="en-US" altLang="zh-TW" dirty="0" smtClean="0"/>
              <a:t> </a:t>
            </a:r>
            <a:endParaRPr lang="zh-TW" altLang="en-US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 descr="bird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3212976"/>
            <a:ext cx="2808312" cy="3309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 overview</a:t>
            </a:r>
            <a:endParaRPr lang="zh-TW" altLang="en-US" dirty="0"/>
          </a:p>
        </p:txBody>
      </p:sp>
      <p:pic>
        <p:nvPicPr>
          <p:cNvPr id="5" name="圖片 4" descr="mon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412776"/>
            <a:ext cx="3312368" cy="3112828"/>
          </a:xfrm>
          <a:prstGeom prst="rect">
            <a:avLst/>
          </a:prstGeom>
        </p:spPr>
      </p:pic>
      <p:pic>
        <p:nvPicPr>
          <p:cNvPr id="6" name="圖片 5" descr="monawater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8516" y="1916832"/>
            <a:ext cx="3793604" cy="3793604"/>
          </a:xfrm>
          <a:prstGeom prst="rect">
            <a:avLst/>
          </a:prstGeom>
        </p:spPr>
      </p:pic>
      <p:pic>
        <p:nvPicPr>
          <p:cNvPr id="7" name="圖片 6" descr="monadraw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4072" y="2492896"/>
            <a:ext cx="3702184" cy="3479161"/>
          </a:xfrm>
          <a:prstGeom prst="rect">
            <a:avLst/>
          </a:prstGeom>
        </p:spPr>
      </p:pic>
      <p:pic>
        <p:nvPicPr>
          <p:cNvPr id="8" name="圖片 7" descr="monafina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2996952"/>
            <a:ext cx="3672408" cy="3678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Mona Lisa</a:t>
            </a:r>
          </a:p>
          <a:p>
            <a:r>
              <a:rPr lang="en-US" altLang="zh-TW" dirty="0" smtClean="0"/>
              <a:t>Girl</a:t>
            </a:r>
          </a:p>
          <a:p>
            <a:r>
              <a:rPr lang="en-US" altLang="zh-TW" dirty="0" smtClean="0"/>
              <a:t>Cat</a:t>
            </a:r>
            <a:endParaRPr lang="zh-TW" altLang="en-US" dirty="0"/>
          </a:p>
        </p:txBody>
      </p:sp>
      <p:pic>
        <p:nvPicPr>
          <p:cNvPr id="4" name="圖片 3" descr="mon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2060848"/>
            <a:ext cx="2016224" cy="1894765"/>
          </a:xfrm>
          <a:prstGeom prst="rect">
            <a:avLst/>
          </a:prstGeom>
        </p:spPr>
      </p:pic>
      <p:pic>
        <p:nvPicPr>
          <p:cNvPr id="5" name="圖片 4" descr="tes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4920" y="4278431"/>
            <a:ext cx="2619048" cy="1742857"/>
          </a:xfrm>
          <a:prstGeom prst="rect">
            <a:avLst/>
          </a:prstGeom>
        </p:spPr>
      </p:pic>
      <p:pic>
        <p:nvPicPr>
          <p:cNvPr id="6" name="圖片 5" descr="cat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8470" y="4275407"/>
            <a:ext cx="2323810" cy="19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– Mona Lisa</a:t>
            </a:r>
            <a:endParaRPr lang="zh-TW" altLang="en-US" dirty="0"/>
          </a:p>
        </p:txBody>
      </p:sp>
      <p:pic>
        <p:nvPicPr>
          <p:cNvPr id="11" name="圖片 10" descr="monamean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276872"/>
            <a:ext cx="3240360" cy="3607824"/>
          </a:xfrm>
          <a:prstGeom prst="rect">
            <a:avLst/>
          </a:prstGeom>
        </p:spPr>
      </p:pic>
      <p:pic>
        <p:nvPicPr>
          <p:cNvPr id="12" name="圖片 11" descr="monadraw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2276872"/>
            <a:ext cx="3831195" cy="3600400"/>
          </a:xfrm>
          <a:prstGeom prst="rect">
            <a:avLst/>
          </a:prstGeom>
        </p:spPr>
      </p:pic>
      <p:pic>
        <p:nvPicPr>
          <p:cNvPr id="13" name="圖片 12" descr="monafinal2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2204864"/>
            <a:ext cx="3816424" cy="3848495"/>
          </a:xfrm>
          <a:prstGeom prst="rect">
            <a:avLst/>
          </a:prstGeom>
        </p:spPr>
      </p:pic>
      <p:pic>
        <p:nvPicPr>
          <p:cNvPr id="14" name="圖片 13" descr="monafinal3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08" y="2276872"/>
            <a:ext cx="3247361" cy="3672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Factors influence the result</a:t>
            </a:r>
          </a:p>
          <a:p>
            <a:pPr lvl="1"/>
            <a:r>
              <a:rPr lang="en-US" altLang="zh-TW" dirty="0" smtClean="0"/>
              <a:t>The number of region</a:t>
            </a:r>
          </a:p>
          <a:p>
            <a:pPr lvl="1"/>
            <a:r>
              <a:rPr lang="en-US" altLang="zh-TW" dirty="0" smtClean="0"/>
              <a:t>The interactive lines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J. </a:t>
            </a:r>
            <a:r>
              <a:rPr lang="en-US" altLang="zh-TW" sz="2400" dirty="0" err="1" smtClean="0"/>
              <a:t>Ning</a:t>
            </a:r>
            <a:r>
              <a:rPr lang="en-US" altLang="zh-TW" sz="2400" dirty="0" smtClean="0"/>
              <a:t>, L. Zhang, D. Zhang, and C. Wu, “Interactive image segmentation by maximal similarity based region merging,” </a:t>
            </a:r>
            <a:r>
              <a:rPr lang="en-US" altLang="zh-TW" sz="2400" i="1" dirty="0" smtClean="0"/>
              <a:t>Pattern Recognition</a:t>
            </a:r>
            <a:r>
              <a:rPr lang="en-US" altLang="zh-TW" sz="2400" dirty="0" smtClean="0"/>
              <a:t>, vol. 43, no. 2, pp. 445-456, 2010.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D. </a:t>
            </a:r>
            <a:r>
              <a:rPr lang="en-US" altLang="zh-TW" sz="2400" dirty="0" err="1" smtClean="0"/>
              <a:t>Comaniciu</a:t>
            </a:r>
            <a:r>
              <a:rPr lang="en-US" altLang="zh-TW" sz="2400" dirty="0" smtClean="0"/>
              <a:t> and P. Meer, “Mean Shift: A robust approach toward feature space analysis,” </a:t>
            </a:r>
            <a:r>
              <a:rPr lang="en-US" altLang="zh-TW" sz="2400" i="1" dirty="0" smtClean="0"/>
              <a:t>IEEE Transactions on Pattern Analysis and Machine Intelligence, </a:t>
            </a:r>
            <a:r>
              <a:rPr lang="en-US" altLang="zh-TW" sz="2400" dirty="0" smtClean="0"/>
              <a:t>pp. 603-619, 2002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Rafael C. Gonzalez, Richard E. Woods, Digital </a:t>
            </a:r>
            <a:r>
              <a:rPr lang="en-US" altLang="zh-TW" sz="2400" dirty="0" smtClean="0"/>
              <a:t>Image Processing, 3rd Edition, </a:t>
            </a:r>
            <a:r>
              <a:rPr lang="en-US" altLang="zh-TW" sz="2400" dirty="0" smtClean="0"/>
              <a:t>pp. 769-778, Pearson Inc</a:t>
            </a:r>
            <a:r>
              <a:rPr lang="en-US" altLang="zh-TW" sz="2400" dirty="0" smtClean="0"/>
              <a:t>., </a:t>
            </a:r>
            <a:r>
              <a:rPr lang="en-US" altLang="zh-TW" sz="2400" dirty="0" smtClean="0"/>
              <a:t>2008.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Any Question?</a:t>
            </a:r>
            <a:endParaRPr lang="zh-TW" altLang="en-US" dirty="0"/>
          </a:p>
        </p:txBody>
      </p:sp>
      <p:pic>
        <p:nvPicPr>
          <p:cNvPr id="4" name="內容版面配置區 3" descr="mar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83768" y="1484784"/>
            <a:ext cx="4169203" cy="46805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 Question - Complexity</a:t>
            </a:r>
            <a:endParaRPr lang="zh-TW" altLang="en-US" dirty="0"/>
          </a:p>
        </p:txBody>
      </p:sp>
      <p:pic>
        <p:nvPicPr>
          <p:cNvPr id="4" name="內容版面配置區 3" descr="LenaRGB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85219" y="1554163"/>
            <a:ext cx="4525962" cy="4525962"/>
          </a:xfrm>
        </p:spPr>
      </p:pic>
      <p:pic>
        <p:nvPicPr>
          <p:cNvPr id="5" name="圖片 4" descr="Lenawater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556792"/>
            <a:ext cx="4608512" cy="4616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purpose of this paper (1/2)</a:t>
            </a:r>
            <a:endParaRPr lang="zh-TW" altLang="en-US" dirty="0"/>
          </a:p>
        </p:txBody>
      </p:sp>
      <p:pic>
        <p:nvPicPr>
          <p:cNvPr id="4" name="內容版面配置區 3" descr="test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2952962"/>
            <a:ext cx="3312368" cy="2204230"/>
          </a:xfrm>
        </p:spPr>
      </p:pic>
      <p:pic>
        <p:nvPicPr>
          <p:cNvPr id="6" name="圖片 5" descr="ca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112" y="2924944"/>
            <a:ext cx="2683850" cy="226587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259632" y="162880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Extract</a:t>
            </a:r>
            <a:r>
              <a:rPr lang="zh-TW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3600" b="1" dirty="0" smtClean="0">
                <a:solidFill>
                  <a:srgbClr val="FF0000"/>
                </a:solidFill>
              </a:rPr>
              <a:t>something from pictures.</a:t>
            </a:r>
            <a:r>
              <a:rPr lang="zh-TW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3600" b="1" dirty="0" smtClean="0">
                <a:solidFill>
                  <a:srgbClr val="FF0000"/>
                </a:solidFill>
              </a:rPr>
              <a:t> 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Thanks for listening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purpose of this paper 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How to extract ?</a:t>
            </a:r>
          </a:p>
          <a:p>
            <a:pPr lvl="1"/>
            <a:r>
              <a:rPr lang="en-US" altLang="zh-TW" dirty="0" smtClean="0"/>
              <a:t>Draw lines pixel by pixel?		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Use some interactive lines and the algorithm proposed in this paper.</a:t>
            </a:r>
            <a:endParaRPr lang="zh-TW" altLang="en-US" dirty="0"/>
          </a:p>
        </p:txBody>
      </p:sp>
      <p:pic>
        <p:nvPicPr>
          <p:cNvPr id="4" name="圖片 3" descr="tttt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3789040"/>
            <a:ext cx="3600400" cy="2395902"/>
          </a:xfrm>
          <a:prstGeom prst="rect">
            <a:avLst/>
          </a:prstGeom>
        </p:spPr>
      </p:pic>
      <p:pic>
        <p:nvPicPr>
          <p:cNvPr id="5" name="圖片 4" descr="catdraw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3789040"/>
            <a:ext cx="2880320" cy="24317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36096" y="206084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Ridiculous!!!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 overview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Input initialization – cluster similar pixels</a:t>
            </a:r>
          </a:p>
          <a:p>
            <a:pPr lvl="1"/>
            <a:r>
              <a:rPr lang="en-US" altLang="zh-TW" dirty="0" smtClean="0"/>
              <a:t>Mean shift</a:t>
            </a:r>
          </a:p>
          <a:p>
            <a:pPr lvl="1"/>
            <a:r>
              <a:rPr lang="en-US" altLang="zh-TW" dirty="0" smtClean="0"/>
              <a:t>Watershed</a:t>
            </a:r>
          </a:p>
          <a:p>
            <a:r>
              <a:rPr lang="en-US" altLang="zh-TW" dirty="0" smtClean="0"/>
              <a:t>2. Maximal-similarity based region merging (MSRM) – merge regions</a:t>
            </a:r>
          </a:p>
          <a:p>
            <a:pPr lvl="1"/>
            <a:r>
              <a:rPr lang="en-US" altLang="zh-TW" dirty="0" smtClean="0"/>
              <a:t>Stage 1</a:t>
            </a:r>
          </a:p>
          <a:p>
            <a:pPr lvl="1"/>
            <a:r>
              <a:rPr lang="en-US" altLang="zh-TW" dirty="0" smtClean="0"/>
              <a:t>Stage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initialization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smtClean="0"/>
              <a:t>Mean shift</a:t>
            </a:r>
          </a:p>
          <a:p>
            <a:pPr lvl="1"/>
            <a:r>
              <a:rPr lang="en-US" altLang="zh-TW" dirty="0" smtClean="0"/>
              <a:t>Hard to implement</a:t>
            </a:r>
          </a:p>
          <a:p>
            <a:pPr lvl="1"/>
            <a:r>
              <a:rPr lang="en-US" altLang="zh-TW" dirty="0" smtClean="0"/>
              <a:t>Fewer region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Watershed</a:t>
            </a:r>
          </a:p>
          <a:p>
            <a:pPr lvl="1"/>
            <a:r>
              <a:rPr lang="en-US" altLang="zh-TW" dirty="0" smtClean="0"/>
              <a:t>Easy to implement</a:t>
            </a:r>
          </a:p>
          <a:p>
            <a:pPr lvl="1"/>
            <a:r>
              <a:rPr lang="en-US" altLang="zh-TW" dirty="0" smtClean="0"/>
              <a:t>More region</a:t>
            </a:r>
            <a:endParaRPr lang="zh-TW" altLang="en-US" dirty="0"/>
          </a:p>
        </p:txBody>
      </p:sp>
      <p:pic>
        <p:nvPicPr>
          <p:cNvPr id="5" name="圖片 4" descr="monawater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3212976"/>
            <a:ext cx="3240360" cy="3240360"/>
          </a:xfrm>
          <a:prstGeom prst="rect">
            <a:avLst/>
          </a:prstGeom>
        </p:spPr>
      </p:pic>
      <p:pic>
        <p:nvPicPr>
          <p:cNvPr id="6" name="圖片 5" descr="monamean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3212976"/>
            <a:ext cx="2880320" cy="3206954"/>
          </a:xfrm>
          <a:prstGeom prst="rect">
            <a:avLst/>
          </a:prstGeom>
        </p:spPr>
      </p:pic>
      <p:pic>
        <p:nvPicPr>
          <p:cNvPr id="7" name="圖片 6" descr="mona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5104" y="3140968"/>
            <a:ext cx="3319064" cy="31191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initialization – Watershed (1/3)</a:t>
            </a:r>
            <a:endParaRPr lang="zh-TW" altLang="en-US" dirty="0"/>
          </a:p>
        </p:txBody>
      </p:sp>
      <p:pic>
        <p:nvPicPr>
          <p:cNvPr id="6" name="內容版面配置區 5" descr="temp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35696" y="2204864"/>
            <a:ext cx="5610225" cy="4029075"/>
          </a:xfrm>
        </p:spPr>
      </p:pic>
      <p:sp>
        <p:nvSpPr>
          <p:cNvPr id="7" name="文字方塊 6"/>
          <p:cNvSpPr txBox="1"/>
          <p:nvPr/>
        </p:nvSpPr>
        <p:spPr>
          <a:xfrm>
            <a:off x="2987824" y="155679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0000FF"/>
                </a:solidFill>
              </a:rPr>
              <a:t>Local Minimum</a:t>
            </a:r>
            <a:endParaRPr lang="zh-TW" altLang="en-US" sz="3200" dirty="0">
              <a:solidFill>
                <a:srgbClr val="0000FF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55776" y="2276872"/>
            <a:ext cx="864096" cy="144016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3923928" y="2348880"/>
            <a:ext cx="144016" cy="1944216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2000" y="2492896"/>
            <a:ext cx="216024" cy="237626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004048" y="2420888"/>
            <a:ext cx="360040" cy="2448272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5508104" y="2348880"/>
            <a:ext cx="936104" cy="1728192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initialization – Watershed 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Process</a:t>
            </a:r>
          </a:p>
          <a:p>
            <a:pPr lvl="1"/>
            <a:r>
              <a:rPr lang="en-US" altLang="zh-TW" dirty="0" smtClean="0"/>
              <a:t>Smooth (Optional) – 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pdf</a:t>
            </a:r>
            <a:r>
              <a:rPr lang="en-US" altLang="zh-TW" dirty="0" smtClean="0"/>
              <a:t> of this class</a:t>
            </a:r>
          </a:p>
          <a:p>
            <a:pPr lvl="1"/>
            <a:r>
              <a:rPr lang="en-US" altLang="zh-TW" dirty="0" smtClean="0"/>
              <a:t>Gradient –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pdf</a:t>
            </a:r>
            <a:r>
              <a:rPr lang="en-US" altLang="zh-TW" dirty="0" smtClean="0"/>
              <a:t> of this class</a:t>
            </a:r>
          </a:p>
          <a:p>
            <a:pPr lvl="1"/>
            <a:r>
              <a:rPr lang="en-US" altLang="zh-TW" dirty="0" smtClean="0"/>
              <a:t>Rain and construct dam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initialization – Watershed (3/3)</a:t>
            </a:r>
            <a:endParaRPr lang="zh-TW" altLang="en-US" dirty="0"/>
          </a:p>
        </p:txBody>
      </p:sp>
      <p:pic>
        <p:nvPicPr>
          <p:cNvPr id="4" name="內容版面配置區 3" descr="water1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484784"/>
            <a:ext cx="2933700" cy="2905125"/>
          </a:xfrm>
        </p:spPr>
      </p:pic>
      <p:pic>
        <p:nvPicPr>
          <p:cNvPr id="5" name="圖片 4" descr="water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4987" y="2348880"/>
            <a:ext cx="2905125" cy="2924175"/>
          </a:xfrm>
          <a:prstGeom prst="rect">
            <a:avLst/>
          </a:prstGeom>
        </p:spPr>
      </p:pic>
      <p:pic>
        <p:nvPicPr>
          <p:cNvPr id="6" name="圖片 5" descr="water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3573016"/>
            <a:ext cx="2962275" cy="2933700"/>
          </a:xfrm>
          <a:prstGeom prst="rect">
            <a:avLst/>
          </a:prstGeom>
        </p:spPr>
      </p:pic>
      <p:pic>
        <p:nvPicPr>
          <p:cNvPr id="7" name="圖片 6" descr="monawater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9712" y="1556792"/>
            <a:ext cx="4801716" cy="4801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MSRM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Stage 1 – Background marker regions M</a:t>
            </a:r>
            <a:r>
              <a:rPr lang="en-US" altLang="zh-TW" sz="2000" dirty="0" smtClean="0"/>
              <a:t>B</a:t>
            </a:r>
            <a:endParaRPr lang="en-US" altLang="zh-TW" dirty="0" smtClean="0"/>
          </a:p>
          <a:p>
            <a:r>
              <a:rPr lang="en-US" altLang="zh-TW" dirty="0" smtClean="0"/>
              <a:t>Stage 2 – Non-marker regions N</a:t>
            </a:r>
            <a:endParaRPr lang="zh-TW" altLang="en-US" dirty="0"/>
          </a:p>
        </p:txBody>
      </p:sp>
      <p:pic>
        <p:nvPicPr>
          <p:cNvPr id="4" name="圖片 3" descr="bird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996952"/>
            <a:ext cx="2736304" cy="3224930"/>
          </a:xfrm>
          <a:prstGeom prst="rect">
            <a:avLst/>
          </a:prstGeom>
        </p:spPr>
      </p:pic>
      <p:pic>
        <p:nvPicPr>
          <p:cNvPr id="5" name="圖片 4" descr="bird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2996952"/>
            <a:ext cx="2771775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旅程">
  <a:themeElements>
    <a:clrScheme name="旅程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旅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旅程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299</TotalTime>
  <Words>462</Words>
  <Application>Microsoft Office PowerPoint</Application>
  <PresentationFormat>如螢幕大小 (4:3)</PresentationFormat>
  <Paragraphs>74</Paragraphs>
  <Slides>20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旅程</vt:lpstr>
      <vt:lpstr>Interactive image segmentation by maximal similarity based region merging</vt:lpstr>
      <vt:lpstr>purpose of this paper (1/2)</vt:lpstr>
      <vt:lpstr>purpose of this paper (2/2)</vt:lpstr>
      <vt:lpstr>Algorithm overview</vt:lpstr>
      <vt:lpstr>Input initialization</vt:lpstr>
      <vt:lpstr>Input initialization – Watershed (1/3)</vt:lpstr>
      <vt:lpstr>Input initialization – Watershed (2/3)</vt:lpstr>
      <vt:lpstr>Input initialization – Watershed (3/3)</vt:lpstr>
      <vt:lpstr>MSRM Algorithm</vt:lpstr>
      <vt:lpstr>MSRM Algorithm – Stage 1 (1/2)</vt:lpstr>
      <vt:lpstr>MSRM Algorithm – Stage 1 (2/2)</vt:lpstr>
      <vt:lpstr>MSRM Algorithm – Stage 2</vt:lpstr>
      <vt:lpstr>Algorithm overview</vt:lpstr>
      <vt:lpstr>Experiment</vt:lpstr>
      <vt:lpstr>Experiment – Mona Lisa</vt:lpstr>
      <vt:lpstr>Conclusion</vt:lpstr>
      <vt:lpstr>reference</vt:lpstr>
      <vt:lpstr>Any Question?</vt:lpstr>
      <vt:lpstr>One Question - Complexity</vt:lpstr>
      <vt:lpstr>Thanks for listening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shadeel</dc:creator>
  <cp:lastModifiedBy>shadeel</cp:lastModifiedBy>
  <cp:revision>83</cp:revision>
  <dcterms:created xsi:type="dcterms:W3CDTF">2011-12-26T19:34:15Z</dcterms:created>
  <dcterms:modified xsi:type="dcterms:W3CDTF">2011-12-27T05:42:33Z</dcterms:modified>
</cp:coreProperties>
</file>